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handoutMasterIdLst>
    <p:handoutMasterId r:id="rId16"/>
  </p:handoutMasterIdLst>
  <p:sldIdLst>
    <p:sldId id="259" r:id="rId3"/>
    <p:sldId id="265" r:id="rId4"/>
    <p:sldId id="287" r:id="rId5"/>
    <p:sldId id="268" r:id="rId6"/>
    <p:sldId id="269" r:id="rId7"/>
    <p:sldId id="285" r:id="rId8"/>
    <p:sldId id="275" r:id="rId9"/>
    <p:sldId id="276" r:id="rId10"/>
    <p:sldId id="286" r:id="rId11"/>
    <p:sldId id="281" r:id="rId12"/>
    <p:sldId id="282" r:id="rId13"/>
    <p:sldId id="283" r:id="rId1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E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94674" autoAdjust="0"/>
  </p:normalViewPr>
  <p:slideViewPr>
    <p:cSldViewPr>
      <p:cViewPr>
        <p:scale>
          <a:sx n="118" d="100"/>
          <a:sy n="118" d="100"/>
        </p:scale>
        <p:origin x="-558" y="89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4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emvfw@comcast.net" userId="def94ccefe6272d1" providerId="LiveId" clId="{36A17652-9DB2-4CA2-B7BE-5EE4C0CDC021}"/>
    <pc:docChg chg="undo custSel addSld delSld modSld">
      <pc:chgData name="leemvfw@comcast.net" userId="def94ccefe6272d1" providerId="LiveId" clId="{36A17652-9DB2-4CA2-B7BE-5EE4C0CDC021}" dt="2022-08-01T20:57:03.795" v="81" actId="20577"/>
      <pc:docMkLst>
        <pc:docMk/>
      </pc:docMkLst>
      <pc:sldChg chg="modSp mod">
        <pc:chgData name="leemvfw@comcast.net" userId="def94ccefe6272d1" providerId="LiveId" clId="{36A17652-9DB2-4CA2-B7BE-5EE4C0CDC021}" dt="2022-08-01T20:54:54.062" v="72" actId="20577"/>
        <pc:sldMkLst>
          <pc:docMk/>
          <pc:sldMk cId="423205521" sldId="259"/>
        </pc:sldMkLst>
        <pc:spChg chg="mod">
          <ac:chgData name="leemvfw@comcast.net" userId="def94ccefe6272d1" providerId="LiveId" clId="{36A17652-9DB2-4CA2-B7BE-5EE4C0CDC021}" dt="2022-08-01T20:54:31.628" v="4" actId="20577"/>
          <ac:spMkLst>
            <pc:docMk/>
            <pc:sldMk cId="423205521" sldId="259"/>
            <ac:spMk id="2" creationId="{00000000-0000-0000-0000-000000000000}"/>
          </ac:spMkLst>
        </pc:spChg>
        <pc:spChg chg="mod">
          <ac:chgData name="leemvfw@comcast.net" userId="def94ccefe6272d1" providerId="LiveId" clId="{36A17652-9DB2-4CA2-B7BE-5EE4C0CDC021}" dt="2022-08-01T20:54:54.062" v="72" actId="20577"/>
          <ac:spMkLst>
            <pc:docMk/>
            <pc:sldMk cId="423205521" sldId="259"/>
            <ac:spMk id="4" creationId="{00000000-0000-0000-0000-000000000000}"/>
          </ac:spMkLst>
        </pc:spChg>
      </pc:sldChg>
      <pc:sldChg chg="del">
        <pc:chgData name="leemvfw@comcast.net" userId="def94ccefe6272d1" providerId="LiveId" clId="{36A17652-9DB2-4CA2-B7BE-5EE4C0CDC021}" dt="2022-08-01T20:56:23.619" v="74" actId="2696"/>
        <pc:sldMkLst>
          <pc:docMk/>
          <pc:sldMk cId="376009112" sldId="272"/>
        </pc:sldMkLst>
      </pc:sldChg>
      <pc:sldChg chg="modSp add del mod">
        <pc:chgData name="leemvfw@comcast.net" userId="def94ccefe6272d1" providerId="LiveId" clId="{36A17652-9DB2-4CA2-B7BE-5EE4C0CDC021}" dt="2022-08-01T20:57:03.795" v="81" actId="20577"/>
        <pc:sldMkLst>
          <pc:docMk/>
          <pc:sldMk cId="264509075" sldId="281"/>
        </pc:sldMkLst>
        <pc:spChg chg="mod">
          <ac:chgData name="leemvfw@comcast.net" userId="def94ccefe6272d1" providerId="LiveId" clId="{36A17652-9DB2-4CA2-B7BE-5EE4C0CDC021}" dt="2022-08-01T20:57:03.795" v="81" actId="20577"/>
          <ac:spMkLst>
            <pc:docMk/>
            <pc:sldMk cId="264509075" sldId="281"/>
            <ac:spMk id="2" creationId="{00000000-0000-0000-0000-000000000000}"/>
          </ac:spMkLst>
        </pc:spChg>
      </pc:sldChg>
      <pc:sldChg chg="del">
        <pc:chgData name="leemvfw@comcast.net" userId="def94ccefe6272d1" providerId="LiveId" clId="{36A17652-9DB2-4CA2-B7BE-5EE4C0CDC021}" dt="2022-08-01T20:56:19.456" v="73" actId="2696"/>
        <pc:sldMkLst>
          <pc:docMk/>
          <pc:sldMk cId="376009112" sldId="28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71054"/>
          </a:xfrm>
          <a:prstGeom prst="rect">
            <a:avLst/>
          </a:prstGeom>
        </p:spPr>
        <p:txBody>
          <a:bodyPr vert="horz" lIns="93488" tIns="46744" rIns="93488" bIns="46744"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71054"/>
          </a:xfrm>
          <a:prstGeom prst="rect">
            <a:avLst/>
          </a:prstGeom>
        </p:spPr>
        <p:txBody>
          <a:bodyPr vert="horz" lIns="93488" tIns="46744" rIns="93488" bIns="46744" rtlCol="0"/>
          <a:lstStyle>
            <a:lvl1pPr algn="r">
              <a:defRPr sz="1200"/>
            </a:lvl1pPr>
          </a:lstStyle>
          <a:p>
            <a:fld id="{5E990579-ABFC-448B-B988-91B8D72ADEFA}" type="datetimeFigureOut">
              <a:rPr lang="en-US" smtClean="0"/>
              <a:pPr/>
              <a:t>8/12/2023</a:t>
            </a:fld>
            <a:endParaRPr lang="en-US"/>
          </a:p>
        </p:txBody>
      </p:sp>
      <p:sp>
        <p:nvSpPr>
          <p:cNvPr id="4" name="Footer Placeholder 3"/>
          <p:cNvSpPr>
            <a:spLocks noGrp="1"/>
          </p:cNvSpPr>
          <p:nvPr>
            <p:ph type="ftr" sz="quarter" idx="2"/>
          </p:nvPr>
        </p:nvSpPr>
        <p:spPr>
          <a:xfrm>
            <a:off x="0" y="8917423"/>
            <a:ext cx="3077740" cy="471053"/>
          </a:xfrm>
          <a:prstGeom prst="rect">
            <a:avLst/>
          </a:prstGeom>
        </p:spPr>
        <p:txBody>
          <a:bodyPr vert="horz" lIns="93488" tIns="46744" rIns="93488" bIns="46744"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71053"/>
          </a:xfrm>
          <a:prstGeom prst="rect">
            <a:avLst/>
          </a:prstGeom>
        </p:spPr>
        <p:txBody>
          <a:bodyPr vert="horz" lIns="93488" tIns="46744" rIns="93488" bIns="46744" rtlCol="0" anchor="b"/>
          <a:lstStyle>
            <a:lvl1pPr algn="r">
              <a:defRPr sz="1200"/>
            </a:lvl1pPr>
          </a:lstStyle>
          <a:p>
            <a:fld id="{C37102E5-5F90-4C61-84C2-77ACA098CB4F}" type="slidenum">
              <a:rPr lang="en-US" smtClean="0"/>
              <a:pPr/>
              <a:t>‹#›</a:t>
            </a:fld>
            <a:endParaRPr lang="en-US"/>
          </a:p>
        </p:txBody>
      </p:sp>
    </p:spTree>
    <p:extLst>
      <p:ext uri="{BB962C8B-B14F-4D97-AF65-F5344CB8AC3E}">
        <p14:creationId xmlns:p14="http://schemas.microsoft.com/office/powerpoint/2010/main" val="35233055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3488" tIns="46744" rIns="93488" bIns="46744" rtlCol="0"/>
          <a:lstStyle>
            <a:lvl1pPr algn="l">
              <a:defRPr sz="1200"/>
            </a:lvl1pPr>
          </a:lstStyle>
          <a:p>
            <a:endParaRPr lang="en-US"/>
          </a:p>
        </p:txBody>
      </p:sp>
      <p:sp>
        <p:nvSpPr>
          <p:cNvPr id="3" name="Date Placeholder 2"/>
          <p:cNvSpPr>
            <a:spLocks noGrp="1"/>
          </p:cNvSpPr>
          <p:nvPr>
            <p:ph type="dt" idx="1"/>
          </p:nvPr>
        </p:nvSpPr>
        <p:spPr>
          <a:xfrm>
            <a:off x="4023093" y="0"/>
            <a:ext cx="3077740" cy="469423"/>
          </a:xfrm>
          <a:prstGeom prst="rect">
            <a:avLst/>
          </a:prstGeom>
        </p:spPr>
        <p:txBody>
          <a:bodyPr vert="horz" lIns="93488" tIns="46744" rIns="93488" bIns="46744" rtlCol="0"/>
          <a:lstStyle>
            <a:lvl1pPr algn="r">
              <a:defRPr sz="1200"/>
            </a:lvl1pPr>
          </a:lstStyle>
          <a:p>
            <a:fld id="{FD881DD5-E059-4878-96F9-4AC326597DFB}" type="datetimeFigureOut">
              <a:rPr lang="en-US" smtClean="0"/>
              <a:pPr/>
              <a:t>8/12/2023</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488" tIns="46744" rIns="93488" bIns="46744" rtlCol="0" anchor="ctr"/>
          <a:lstStyle/>
          <a:p>
            <a:endParaRPr lang="en-US"/>
          </a:p>
        </p:txBody>
      </p:sp>
      <p:sp>
        <p:nvSpPr>
          <p:cNvPr id="5" name="Notes Placeholder 4"/>
          <p:cNvSpPr>
            <a:spLocks noGrp="1"/>
          </p:cNvSpPr>
          <p:nvPr>
            <p:ph type="body" sz="quarter" idx="3"/>
          </p:nvPr>
        </p:nvSpPr>
        <p:spPr>
          <a:xfrm>
            <a:off x="710248" y="4459527"/>
            <a:ext cx="5681980" cy="4224813"/>
          </a:xfrm>
          <a:prstGeom prst="rect">
            <a:avLst/>
          </a:prstGeom>
        </p:spPr>
        <p:txBody>
          <a:bodyPr vert="horz" lIns="93488" tIns="46744" rIns="93488" bIns="467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40" cy="469423"/>
          </a:xfrm>
          <a:prstGeom prst="rect">
            <a:avLst/>
          </a:prstGeom>
        </p:spPr>
        <p:txBody>
          <a:bodyPr vert="horz" lIns="93488" tIns="46744" rIns="93488" bIns="46744"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2"/>
            <a:ext cx="3077740" cy="469423"/>
          </a:xfrm>
          <a:prstGeom prst="rect">
            <a:avLst/>
          </a:prstGeom>
        </p:spPr>
        <p:txBody>
          <a:bodyPr vert="horz" lIns="93488" tIns="46744" rIns="93488" bIns="46744" rtlCol="0" anchor="b"/>
          <a:lstStyle>
            <a:lvl1pPr algn="r">
              <a:defRPr sz="1200"/>
            </a:lvl1pPr>
          </a:lstStyle>
          <a:p>
            <a:fld id="{2C9FB52A-9C2F-4C9C-BC40-5DE5C57FFC16}" type="slidenum">
              <a:rPr lang="en-US" smtClean="0"/>
              <a:pPr/>
              <a:t>‹#›</a:t>
            </a:fld>
            <a:endParaRPr lang="en-US"/>
          </a:p>
        </p:txBody>
      </p:sp>
    </p:spTree>
    <p:extLst>
      <p:ext uri="{BB962C8B-B14F-4D97-AF65-F5344CB8AC3E}">
        <p14:creationId xmlns:p14="http://schemas.microsoft.com/office/powerpoint/2010/main" val="2712174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1CD61AA-68AE-43EF-9923-6CA062111D4A}"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DA9298-2A2E-4036-9674-82D91751E2A6}" type="slidenum">
              <a:rPr lang="en-US" smtClean="0"/>
              <a:pPr/>
              <a:t>‹#›</a:t>
            </a:fld>
            <a:endParaRPr lang="en-US"/>
          </a:p>
        </p:txBody>
      </p:sp>
    </p:spTree>
    <p:extLst>
      <p:ext uri="{BB962C8B-B14F-4D97-AF65-F5344CB8AC3E}">
        <p14:creationId xmlns:p14="http://schemas.microsoft.com/office/powerpoint/2010/main" val="3722335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CD61AA-68AE-43EF-9923-6CA062111D4A}"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A9298-2A2E-4036-9674-82D91751E2A6}" type="slidenum">
              <a:rPr lang="en-US" smtClean="0"/>
              <a:pPr/>
              <a:t>‹#›</a:t>
            </a:fld>
            <a:endParaRPr lang="en-US"/>
          </a:p>
        </p:txBody>
      </p:sp>
    </p:spTree>
    <p:extLst>
      <p:ext uri="{BB962C8B-B14F-4D97-AF65-F5344CB8AC3E}">
        <p14:creationId xmlns:p14="http://schemas.microsoft.com/office/powerpoint/2010/main" val="931382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CD61AA-68AE-43EF-9923-6CA062111D4A}"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A9298-2A2E-4036-9674-82D91751E2A6}" type="slidenum">
              <a:rPr lang="en-US" smtClean="0"/>
              <a:pPr/>
              <a:t>‹#›</a:t>
            </a:fld>
            <a:endParaRPr lang="en-US"/>
          </a:p>
        </p:txBody>
      </p:sp>
    </p:spTree>
    <p:extLst>
      <p:ext uri="{BB962C8B-B14F-4D97-AF65-F5344CB8AC3E}">
        <p14:creationId xmlns:p14="http://schemas.microsoft.com/office/powerpoint/2010/main" val="125434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23720B5-6073-4EBC-8DD4-B0627D947428}"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00595-7138-4BAE-855A-ABF1B083BDD6}" type="slidenum">
              <a:rPr lang="en-US" smtClean="0"/>
              <a:pPr/>
              <a:t>‹#›</a:t>
            </a:fld>
            <a:endParaRPr lang="en-US"/>
          </a:p>
        </p:txBody>
      </p:sp>
    </p:spTree>
    <p:extLst>
      <p:ext uri="{BB962C8B-B14F-4D97-AF65-F5344CB8AC3E}">
        <p14:creationId xmlns:p14="http://schemas.microsoft.com/office/powerpoint/2010/main" val="790536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3720B5-6073-4EBC-8DD4-B0627D947428}"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00595-7138-4BAE-855A-ABF1B083BDD6}" type="slidenum">
              <a:rPr lang="en-US" smtClean="0"/>
              <a:pPr/>
              <a:t>‹#›</a:t>
            </a:fld>
            <a:endParaRPr lang="en-US"/>
          </a:p>
        </p:txBody>
      </p:sp>
    </p:spTree>
    <p:extLst>
      <p:ext uri="{BB962C8B-B14F-4D97-AF65-F5344CB8AC3E}">
        <p14:creationId xmlns:p14="http://schemas.microsoft.com/office/powerpoint/2010/main" val="4216605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3720B5-6073-4EBC-8DD4-B0627D947428}"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00595-7138-4BAE-855A-ABF1B083BDD6}" type="slidenum">
              <a:rPr lang="en-US" smtClean="0"/>
              <a:pPr/>
              <a:t>‹#›</a:t>
            </a:fld>
            <a:endParaRPr lang="en-US"/>
          </a:p>
        </p:txBody>
      </p:sp>
    </p:spTree>
    <p:extLst>
      <p:ext uri="{BB962C8B-B14F-4D97-AF65-F5344CB8AC3E}">
        <p14:creationId xmlns:p14="http://schemas.microsoft.com/office/powerpoint/2010/main" val="2054900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3720B5-6073-4EBC-8DD4-B0627D947428}" type="datetimeFigureOut">
              <a:rPr lang="en-US" smtClean="0"/>
              <a:pPr/>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300595-7138-4BAE-855A-ABF1B083BDD6}" type="slidenum">
              <a:rPr lang="en-US" smtClean="0"/>
              <a:pPr/>
              <a:t>‹#›</a:t>
            </a:fld>
            <a:endParaRPr lang="en-US"/>
          </a:p>
        </p:txBody>
      </p:sp>
    </p:spTree>
    <p:extLst>
      <p:ext uri="{BB962C8B-B14F-4D97-AF65-F5344CB8AC3E}">
        <p14:creationId xmlns:p14="http://schemas.microsoft.com/office/powerpoint/2010/main" val="2141297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3720B5-6073-4EBC-8DD4-B0627D947428}" type="datetimeFigureOut">
              <a:rPr lang="en-US" smtClean="0"/>
              <a:pPr/>
              <a:t>8/12/2023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300595-7138-4BAE-855A-ABF1B083BDD6}" type="slidenum">
              <a:rPr lang="en-US" smtClean="0"/>
              <a:pPr/>
              <a:t>‹#›</a:t>
            </a:fld>
            <a:endParaRPr lang="en-US"/>
          </a:p>
        </p:txBody>
      </p:sp>
    </p:spTree>
    <p:extLst>
      <p:ext uri="{BB962C8B-B14F-4D97-AF65-F5344CB8AC3E}">
        <p14:creationId xmlns:p14="http://schemas.microsoft.com/office/powerpoint/2010/main" val="3918639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3720B5-6073-4EBC-8DD4-B0627D947428}" type="datetimeFigureOut">
              <a:rPr lang="en-US" smtClean="0"/>
              <a:pPr/>
              <a:t>8/12/2023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300595-7138-4BAE-855A-ABF1B083BDD6}" type="slidenum">
              <a:rPr lang="en-US" smtClean="0"/>
              <a:pPr/>
              <a:t>‹#›</a:t>
            </a:fld>
            <a:endParaRPr lang="en-US"/>
          </a:p>
        </p:txBody>
      </p:sp>
    </p:spTree>
    <p:extLst>
      <p:ext uri="{BB962C8B-B14F-4D97-AF65-F5344CB8AC3E}">
        <p14:creationId xmlns:p14="http://schemas.microsoft.com/office/powerpoint/2010/main" val="30296772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720B5-6073-4EBC-8DD4-B0627D947428}" type="datetimeFigureOut">
              <a:rPr lang="en-US" smtClean="0"/>
              <a:pPr/>
              <a:t>8/12/2023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300595-7138-4BAE-855A-ABF1B083BDD6}" type="slidenum">
              <a:rPr lang="en-US" smtClean="0"/>
              <a:pPr/>
              <a:t>‹#›</a:t>
            </a:fld>
            <a:endParaRPr lang="en-US"/>
          </a:p>
        </p:txBody>
      </p:sp>
    </p:spTree>
    <p:extLst>
      <p:ext uri="{BB962C8B-B14F-4D97-AF65-F5344CB8AC3E}">
        <p14:creationId xmlns:p14="http://schemas.microsoft.com/office/powerpoint/2010/main" val="2198352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3720B5-6073-4EBC-8DD4-B0627D947428}" type="datetimeFigureOut">
              <a:rPr lang="en-US" smtClean="0"/>
              <a:pPr/>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300595-7138-4BAE-855A-ABF1B083BDD6}" type="slidenum">
              <a:rPr lang="en-US" smtClean="0"/>
              <a:pPr/>
              <a:t>‹#›</a:t>
            </a:fld>
            <a:endParaRPr lang="en-US"/>
          </a:p>
        </p:txBody>
      </p:sp>
    </p:spTree>
    <p:extLst>
      <p:ext uri="{BB962C8B-B14F-4D97-AF65-F5344CB8AC3E}">
        <p14:creationId xmlns:p14="http://schemas.microsoft.com/office/powerpoint/2010/main" val="1515887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CD61AA-68AE-43EF-9923-6CA062111D4A}"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A9298-2A2E-4036-9674-82D91751E2A6}" type="slidenum">
              <a:rPr lang="en-US" smtClean="0"/>
              <a:pPr/>
              <a:t>‹#›</a:t>
            </a:fld>
            <a:endParaRPr lang="en-US"/>
          </a:p>
        </p:txBody>
      </p:sp>
    </p:spTree>
    <p:extLst>
      <p:ext uri="{BB962C8B-B14F-4D97-AF65-F5344CB8AC3E}">
        <p14:creationId xmlns:p14="http://schemas.microsoft.com/office/powerpoint/2010/main" val="28291706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3720B5-6073-4EBC-8DD4-B0627D947428}" type="datetimeFigureOut">
              <a:rPr lang="en-US" smtClean="0"/>
              <a:pPr/>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300595-7138-4BAE-855A-ABF1B083BDD6}" type="slidenum">
              <a:rPr lang="en-US" smtClean="0"/>
              <a:pPr/>
              <a:t>‹#›</a:t>
            </a:fld>
            <a:endParaRPr lang="en-US"/>
          </a:p>
        </p:txBody>
      </p:sp>
    </p:spTree>
    <p:extLst>
      <p:ext uri="{BB962C8B-B14F-4D97-AF65-F5344CB8AC3E}">
        <p14:creationId xmlns:p14="http://schemas.microsoft.com/office/powerpoint/2010/main" val="37655093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3720B5-6073-4EBC-8DD4-B0627D947428}"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00595-7138-4BAE-855A-ABF1B083BDD6}" type="slidenum">
              <a:rPr lang="en-US" smtClean="0"/>
              <a:pPr/>
              <a:t>‹#›</a:t>
            </a:fld>
            <a:endParaRPr lang="en-US"/>
          </a:p>
        </p:txBody>
      </p:sp>
    </p:spTree>
    <p:extLst>
      <p:ext uri="{BB962C8B-B14F-4D97-AF65-F5344CB8AC3E}">
        <p14:creationId xmlns:p14="http://schemas.microsoft.com/office/powerpoint/2010/main" val="41493249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3720B5-6073-4EBC-8DD4-B0627D947428}"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00595-7138-4BAE-855A-ABF1B083BDD6}" type="slidenum">
              <a:rPr lang="en-US" smtClean="0"/>
              <a:pPr/>
              <a:t>‹#›</a:t>
            </a:fld>
            <a:endParaRPr lang="en-US"/>
          </a:p>
        </p:txBody>
      </p:sp>
    </p:spTree>
    <p:extLst>
      <p:ext uri="{BB962C8B-B14F-4D97-AF65-F5344CB8AC3E}">
        <p14:creationId xmlns:p14="http://schemas.microsoft.com/office/powerpoint/2010/main" val="3889107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CD61AA-68AE-43EF-9923-6CA062111D4A}"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A9298-2A2E-4036-9674-82D91751E2A6}" type="slidenum">
              <a:rPr lang="en-US" smtClean="0"/>
              <a:pPr/>
              <a:t>‹#›</a:t>
            </a:fld>
            <a:endParaRPr lang="en-US"/>
          </a:p>
        </p:txBody>
      </p:sp>
    </p:spTree>
    <p:extLst>
      <p:ext uri="{BB962C8B-B14F-4D97-AF65-F5344CB8AC3E}">
        <p14:creationId xmlns:p14="http://schemas.microsoft.com/office/powerpoint/2010/main" val="1630312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CD61AA-68AE-43EF-9923-6CA062111D4A}" type="datetimeFigureOut">
              <a:rPr lang="en-US" smtClean="0"/>
              <a:pPr/>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A9298-2A2E-4036-9674-82D91751E2A6}" type="slidenum">
              <a:rPr lang="en-US" smtClean="0"/>
              <a:pPr/>
              <a:t>‹#›</a:t>
            </a:fld>
            <a:endParaRPr lang="en-US"/>
          </a:p>
        </p:txBody>
      </p:sp>
    </p:spTree>
    <p:extLst>
      <p:ext uri="{BB962C8B-B14F-4D97-AF65-F5344CB8AC3E}">
        <p14:creationId xmlns:p14="http://schemas.microsoft.com/office/powerpoint/2010/main" val="635597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CD61AA-68AE-43EF-9923-6CA062111D4A}" type="datetimeFigureOut">
              <a:rPr lang="en-US" smtClean="0"/>
              <a:pPr/>
              <a:t>8/12/2023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DA9298-2A2E-4036-9674-82D91751E2A6}" type="slidenum">
              <a:rPr lang="en-US" smtClean="0"/>
              <a:pPr/>
              <a:t>‹#›</a:t>
            </a:fld>
            <a:endParaRPr lang="en-US"/>
          </a:p>
        </p:txBody>
      </p:sp>
    </p:spTree>
    <p:extLst>
      <p:ext uri="{BB962C8B-B14F-4D97-AF65-F5344CB8AC3E}">
        <p14:creationId xmlns:p14="http://schemas.microsoft.com/office/powerpoint/2010/main" val="294588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CD61AA-68AE-43EF-9923-6CA062111D4A}" type="datetimeFigureOut">
              <a:rPr lang="en-US" smtClean="0"/>
              <a:pPr/>
              <a:t>8/12/2023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DA9298-2A2E-4036-9674-82D91751E2A6}" type="slidenum">
              <a:rPr lang="en-US" smtClean="0"/>
              <a:pPr/>
              <a:t>‹#›</a:t>
            </a:fld>
            <a:endParaRPr lang="en-US"/>
          </a:p>
        </p:txBody>
      </p:sp>
    </p:spTree>
    <p:extLst>
      <p:ext uri="{BB962C8B-B14F-4D97-AF65-F5344CB8AC3E}">
        <p14:creationId xmlns:p14="http://schemas.microsoft.com/office/powerpoint/2010/main" val="4087257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D61AA-68AE-43EF-9923-6CA062111D4A}" type="datetimeFigureOut">
              <a:rPr lang="en-US" smtClean="0"/>
              <a:pPr/>
              <a:t>8/12/2023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DA9298-2A2E-4036-9674-82D91751E2A6}" type="slidenum">
              <a:rPr lang="en-US" smtClean="0"/>
              <a:pPr/>
              <a:t>‹#›</a:t>
            </a:fld>
            <a:endParaRPr lang="en-US"/>
          </a:p>
        </p:txBody>
      </p:sp>
    </p:spTree>
    <p:extLst>
      <p:ext uri="{BB962C8B-B14F-4D97-AF65-F5344CB8AC3E}">
        <p14:creationId xmlns:p14="http://schemas.microsoft.com/office/powerpoint/2010/main" val="572125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CD61AA-68AE-43EF-9923-6CA062111D4A}" type="datetimeFigureOut">
              <a:rPr lang="en-US" smtClean="0"/>
              <a:pPr/>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A9298-2A2E-4036-9674-82D91751E2A6}" type="slidenum">
              <a:rPr lang="en-US" smtClean="0"/>
              <a:pPr/>
              <a:t>‹#›</a:t>
            </a:fld>
            <a:endParaRPr lang="en-US"/>
          </a:p>
        </p:txBody>
      </p:sp>
    </p:spTree>
    <p:extLst>
      <p:ext uri="{BB962C8B-B14F-4D97-AF65-F5344CB8AC3E}">
        <p14:creationId xmlns:p14="http://schemas.microsoft.com/office/powerpoint/2010/main" val="3425922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CD61AA-68AE-43EF-9923-6CA062111D4A}" type="datetimeFigureOut">
              <a:rPr lang="en-US" smtClean="0"/>
              <a:pPr/>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A9298-2A2E-4036-9674-82D91751E2A6}" type="slidenum">
              <a:rPr lang="en-US" smtClean="0"/>
              <a:pPr/>
              <a:t>‹#›</a:t>
            </a:fld>
            <a:endParaRPr lang="en-US"/>
          </a:p>
        </p:txBody>
      </p:sp>
    </p:spTree>
    <p:extLst>
      <p:ext uri="{BB962C8B-B14F-4D97-AF65-F5344CB8AC3E}">
        <p14:creationId xmlns:p14="http://schemas.microsoft.com/office/powerpoint/2010/main" val="3425098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CD61AA-68AE-43EF-9923-6CA062111D4A}" type="datetimeFigureOut">
              <a:rPr lang="en-US" smtClean="0"/>
              <a:pPr/>
              <a:t>8/12/2023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A9298-2A2E-4036-9674-82D91751E2A6}" type="slidenum">
              <a:rPr lang="en-US" smtClean="0"/>
              <a:pPr/>
              <a:t>‹#›</a:t>
            </a:fld>
            <a:endParaRPr lang="en-US"/>
          </a:p>
        </p:txBody>
      </p:sp>
      <p:sp>
        <p:nvSpPr>
          <p:cNvPr id="7" name="Rectangle 6"/>
          <p:cNvSpPr/>
          <p:nvPr userDrawn="1"/>
        </p:nvSpPr>
        <p:spPr>
          <a:xfrm>
            <a:off x="0" y="6400800"/>
            <a:ext cx="91440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1480" y="0"/>
            <a:ext cx="9144000" cy="95832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2743200" y="6477000"/>
            <a:ext cx="6477000" cy="369332"/>
          </a:xfrm>
          <a:prstGeom prst="rect">
            <a:avLst/>
          </a:prstGeom>
          <a:noFill/>
        </p:spPr>
        <p:txBody>
          <a:bodyPr wrap="square" rtlCol="0">
            <a:spAutoFit/>
          </a:bodyPr>
          <a:lstStyle/>
          <a:p>
            <a:r>
              <a:rPr lang="en-US" b="1" dirty="0">
                <a:solidFill>
                  <a:schemeClr val="bg1"/>
                </a:solidFill>
                <a:latin typeface="Trajan Pro" pitchFamily="18" charset="0"/>
              </a:rPr>
              <a:t>Unwavering</a:t>
            </a:r>
            <a:r>
              <a:rPr lang="en-US" b="1" baseline="0" dirty="0">
                <a:solidFill>
                  <a:schemeClr val="bg1"/>
                </a:solidFill>
                <a:latin typeface="Trajan Pro" pitchFamily="18" charset="0"/>
              </a:rPr>
              <a:t> Support for Uncommon Heroes </a:t>
            </a:r>
            <a:r>
              <a:rPr lang="en-US" b="1" baseline="30000" dirty="0">
                <a:solidFill>
                  <a:schemeClr val="bg1"/>
                </a:solidFill>
                <a:latin typeface="Trajan Pro" pitchFamily="18" charset="0"/>
              </a:rPr>
              <a:t>tm</a:t>
            </a:r>
          </a:p>
        </p:txBody>
      </p:sp>
      <p:sp>
        <p:nvSpPr>
          <p:cNvPr id="11" name="TextBox 10"/>
          <p:cNvSpPr txBox="1"/>
          <p:nvPr userDrawn="1"/>
        </p:nvSpPr>
        <p:spPr>
          <a:xfrm>
            <a:off x="2133600" y="83403"/>
            <a:ext cx="6553200" cy="830997"/>
          </a:xfrm>
          <a:prstGeom prst="rect">
            <a:avLst/>
          </a:prstGeom>
          <a:noFill/>
        </p:spPr>
        <p:txBody>
          <a:bodyPr wrap="square" rtlCol="0">
            <a:spAutoFit/>
          </a:bodyPr>
          <a:lstStyle/>
          <a:p>
            <a:pPr algn="ctr"/>
            <a:r>
              <a:rPr lang="en-US" sz="4800" dirty="0">
                <a:solidFill>
                  <a:schemeClr val="bg1"/>
                </a:solidFill>
                <a:latin typeface="Trajan Pro" pitchFamily="18" charset="0"/>
              </a:rPr>
              <a:t>VFW Auxiliary</a:t>
            </a:r>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1472" y="90085"/>
            <a:ext cx="1508172" cy="1586316"/>
          </a:xfrm>
          <a:prstGeom prst="rect">
            <a:avLst/>
          </a:prstGeom>
        </p:spPr>
      </p:pic>
    </p:spTree>
    <p:extLst>
      <p:ext uri="{BB962C8B-B14F-4D97-AF65-F5344CB8AC3E}">
        <p14:creationId xmlns:p14="http://schemas.microsoft.com/office/powerpoint/2010/main" val="1383079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720B5-6073-4EBC-8DD4-B0627D947428}" type="datetimeFigureOut">
              <a:rPr lang="en-US" smtClean="0"/>
              <a:pPr/>
              <a:t>8/12/2023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300595-7138-4BAE-855A-ABF1B083BDD6}" type="slidenum">
              <a:rPr lang="en-US" smtClean="0"/>
              <a:pPr/>
              <a:t>‹#›</a:t>
            </a:fld>
            <a:endParaRPr lang="en-US"/>
          </a:p>
        </p:txBody>
      </p:sp>
    </p:spTree>
    <p:extLst>
      <p:ext uri="{BB962C8B-B14F-4D97-AF65-F5344CB8AC3E}">
        <p14:creationId xmlns:p14="http://schemas.microsoft.com/office/powerpoint/2010/main" val="1813710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ktilley@comcast.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vfwauxflorida.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vfwauxiliary.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vfwauxiliary.or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lstStyle/>
          <a:p>
            <a:r>
              <a:rPr lang="en-US" b="1" dirty="0">
                <a:latin typeface="Arial" pitchFamily="34" charset="0"/>
                <a:cs typeface="Arial" pitchFamily="34" charset="0"/>
              </a:rPr>
              <a:t>Secretary’s Workshop</a:t>
            </a:r>
            <a:br>
              <a:rPr lang="en-US" b="1" dirty="0">
                <a:latin typeface="Arial" pitchFamily="34" charset="0"/>
                <a:cs typeface="Arial" pitchFamily="34" charset="0"/>
              </a:rPr>
            </a:br>
            <a:r>
              <a:rPr lang="en-US" b="1" dirty="0">
                <a:latin typeface="Arial" pitchFamily="34" charset="0"/>
                <a:cs typeface="Arial" pitchFamily="34" charset="0"/>
              </a:rPr>
              <a:t>August </a:t>
            </a:r>
            <a:r>
              <a:rPr lang="en-US" b="1" dirty="0" smtClean="0">
                <a:latin typeface="Arial" pitchFamily="34" charset="0"/>
                <a:cs typeface="Arial" pitchFamily="34" charset="0"/>
              </a:rPr>
              <a:t>11, 2023</a:t>
            </a:r>
            <a:endParaRPr lang="en-US" b="1" dirty="0">
              <a:latin typeface="Arial" pitchFamily="34" charset="0"/>
              <a:cs typeface="Arial" pitchFamily="34" charset="0"/>
            </a:endParaRPr>
          </a:p>
        </p:txBody>
      </p:sp>
      <p:sp>
        <p:nvSpPr>
          <p:cNvPr id="4" name="Subtitle 3"/>
          <p:cNvSpPr>
            <a:spLocks noGrp="1"/>
          </p:cNvSpPr>
          <p:nvPr>
            <p:ph type="subTitle" idx="1"/>
          </p:nvPr>
        </p:nvSpPr>
        <p:spPr>
          <a:xfrm>
            <a:off x="1371600" y="3429000"/>
            <a:ext cx="6400800" cy="3048000"/>
          </a:xfrm>
        </p:spPr>
        <p:txBody>
          <a:bodyPr>
            <a:normAutofit fontScale="62500" lnSpcReduction="20000"/>
          </a:bodyPr>
          <a:lstStyle/>
          <a:p>
            <a:r>
              <a:rPr lang="en-US" sz="5500" dirty="0" smtClean="0">
                <a:solidFill>
                  <a:schemeClr val="tx1"/>
                </a:solidFill>
                <a:latin typeface="Arial" pitchFamily="34" charset="0"/>
                <a:cs typeface="Arial" pitchFamily="34" charset="0"/>
              </a:rPr>
              <a:t>Debbie </a:t>
            </a:r>
            <a:r>
              <a:rPr lang="en-US" sz="5500" dirty="0">
                <a:solidFill>
                  <a:schemeClr val="tx1"/>
                </a:solidFill>
                <a:latin typeface="Arial" pitchFamily="34" charset="0"/>
                <a:cs typeface="Arial" pitchFamily="34" charset="0"/>
              </a:rPr>
              <a:t>Tilley</a:t>
            </a:r>
          </a:p>
          <a:p>
            <a:r>
              <a:rPr lang="en-US" sz="5500" dirty="0">
                <a:solidFill>
                  <a:schemeClr val="tx1"/>
                </a:solidFill>
                <a:latin typeface="Arial" pitchFamily="34" charset="0"/>
                <a:cs typeface="Arial" pitchFamily="34" charset="0"/>
              </a:rPr>
              <a:t>Department </a:t>
            </a:r>
            <a:r>
              <a:rPr lang="en-US" sz="5500" dirty="0" smtClean="0">
                <a:solidFill>
                  <a:schemeClr val="tx1"/>
                </a:solidFill>
                <a:latin typeface="Arial" pitchFamily="34" charset="0"/>
                <a:cs typeface="Arial" pitchFamily="34" charset="0"/>
              </a:rPr>
              <a:t>Secretary</a:t>
            </a:r>
          </a:p>
          <a:p>
            <a:r>
              <a:rPr lang="en-US" sz="5500" dirty="0" smtClean="0">
                <a:solidFill>
                  <a:schemeClr val="tx1"/>
                </a:solidFill>
                <a:latin typeface="Arial" pitchFamily="34" charset="0"/>
                <a:cs typeface="Arial" pitchFamily="34" charset="0"/>
                <a:hlinkClick r:id="rId2"/>
              </a:rPr>
              <a:t>dktilley@comcast.net</a:t>
            </a:r>
            <a:endParaRPr lang="en-US" sz="5500" dirty="0" smtClean="0">
              <a:solidFill>
                <a:schemeClr val="tx1"/>
              </a:solidFill>
              <a:latin typeface="Arial" pitchFamily="34" charset="0"/>
              <a:cs typeface="Arial" pitchFamily="34" charset="0"/>
            </a:endParaRPr>
          </a:p>
          <a:p>
            <a:r>
              <a:rPr lang="en-US" sz="5500" dirty="0" smtClean="0">
                <a:solidFill>
                  <a:schemeClr val="tx1"/>
                </a:solidFill>
                <a:latin typeface="Arial" pitchFamily="34" charset="0"/>
                <a:cs typeface="Arial" pitchFamily="34" charset="0"/>
              </a:rPr>
              <a:t>H- 904-460-9345</a:t>
            </a:r>
          </a:p>
          <a:p>
            <a:r>
              <a:rPr lang="en-US" sz="5500" dirty="0" smtClean="0">
                <a:solidFill>
                  <a:schemeClr val="tx1"/>
                </a:solidFill>
                <a:latin typeface="Arial" pitchFamily="34" charset="0"/>
                <a:cs typeface="Arial" pitchFamily="34" charset="0"/>
              </a:rPr>
              <a:t>C- 904-495-3622</a:t>
            </a:r>
            <a:endParaRPr lang="en-US" sz="5500" dirty="0">
              <a:solidFill>
                <a:schemeClr val="tx1"/>
              </a:solidFill>
              <a:latin typeface="Arial" pitchFamily="34" charset="0"/>
              <a:cs typeface="Arial" pitchFamily="34" charset="0"/>
            </a:endParaRPr>
          </a:p>
          <a:p>
            <a:r>
              <a:rPr lang="en-US" dirty="0">
                <a:solidFill>
                  <a:schemeClr val="tx1"/>
                </a:solidFill>
                <a:latin typeface="Arial" pitchFamily="34" charset="0"/>
                <a:cs typeface="Arial" pitchFamily="34" charset="0"/>
              </a:rPr>
              <a:t>	</a:t>
            </a:r>
          </a:p>
        </p:txBody>
      </p:sp>
    </p:spTree>
    <p:extLst>
      <p:ext uri="{BB962C8B-B14F-4D97-AF65-F5344CB8AC3E}">
        <p14:creationId xmlns:p14="http://schemas.microsoft.com/office/powerpoint/2010/main" val="423205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r>
              <a:rPr lang="en-US" sz="4000" b="1" dirty="0"/>
              <a:t>Department Website</a:t>
            </a:r>
            <a:br>
              <a:rPr lang="en-US" sz="4000" b="1" dirty="0"/>
            </a:br>
            <a:r>
              <a:rPr lang="en-US" sz="4000" b="1" dirty="0"/>
              <a:t>    </a:t>
            </a:r>
            <a:r>
              <a:rPr lang="en-US" sz="4000" b="1" dirty="0">
                <a:hlinkClick r:id="rId2"/>
              </a:rPr>
              <a:t>www.vfwauxfl.org</a:t>
            </a:r>
            <a:r>
              <a:rPr lang="en-US" sz="4000" b="1" dirty="0"/>
              <a:t> </a:t>
            </a:r>
            <a:r>
              <a:rPr lang="en-US" b="1" dirty="0"/>
              <a:t>	</a:t>
            </a:r>
            <a:endParaRPr lang="en-US" dirty="0"/>
          </a:p>
        </p:txBody>
      </p:sp>
      <p:sp>
        <p:nvSpPr>
          <p:cNvPr id="3" name="Content Placeholder 2"/>
          <p:cNvSpPr>
            <a:spLocks noGrp="1"/>
          </p:cNvSpPr>
          <p:nvPr>
            <p:ph idx="1"/>
          </p:nvPr>
        </p:nvSpPr>
        <p:spPr>
          <a:xfrm>
            <a:off x="457200" y="2057400"/>
            <a:ext cx="8229600" cy="4068763"/>
          </a:xfrm>
        </p:spPr>
        <p:txBody>
          <a:bodyPr>
            <a:normAutofit fontScale="92500" lnSpcReduction="20000"/>
          </a:bodyPr>
          <a:lstStyle/>
          <a:p>
            <a:pPr>
              <a:buNone/>
            </a:pPr>
            <a:r>
              <a:rPr lang="en-US" b="1" dirty="0"/>
              <a:t>What can I find on this Website?</a:t>
            </a:r>
          </a:p>
          <a:p>
            <a:r>
              <a:rPr lang="en-US" sz="2800" dirty="0"/>
              <a:t>Important information under</a:t>
            </a:r>
            <a:r>
              <a:rPr lang="en-US" sz="2800" b="1" dirty="0"/>
              <a:t> </a:t>
            </a:r>
            <a:r>
              <a:rPr lang="en-US" sz="2800" b="1" dirty="0" smtClean="0"/>
              <a:t>Announcements</a:t>
            </a:r>
            <a:r>
              <a:rPr lang="en-US" sz="2800" dirty="0" smtClean="0"/>
              <a:t> and </a:t>
            </a:r>
            <a:r>
              <a:rPr lang="en-US" sz="2800" b="1" dirty="0" smtClean="0"/>
              <a:t>Latest </a:t>
            </a:r>
            <a:r>
              <a:rPr lang="en-US" sz="2800" b="1" dirty="0"/>
              <a:t>News</a:t>
            </a:r>
          </a:p>
          <a:p>
            <a:r>
              <a:rPr lang="en-US" sz="2800" dirty="0"/>
              <a:t>General information under </a:t>
            </a:r>
            <a:r>
              <a:rPr lang="en-US" sz="2800" b="1" dirty="0"/>
              <a:t>Department </a:t>
            </a:r>
            <a:endParaRPr lang="en-US" sz="2800" dirty="0"/>
          </a:p>
          <a:p>
            <a:pPr lvl="1"/>
            <a:r>
              <a:rPr lang="en-US" sz="2400" dirty="0"/>
              <a:t>Upcoming Event information</a:t>
            </a:r>
          </a:p>
          <a:p>
            <a:pPr lvl="1"/>
            <a:r>
              <a:rPr lang="en-US" sz="2400" dirty="0"/>
              <a:t>Chaplain’s Corner</a:t>
            </a:r>
          </a:p>
          <a:p>
            <a:pPr lvl="1"/>
            <a:r>
              <a:rPr lang="en-US" sz="2400" dirty="0"/>
              <a:t>Candidate’s Corner</a:t>
            </a:r>
          </a:p>
          <a:p>
            <a:r>
              <a:rPr lang="en-US" sz="2800" dirty="0"/>
              <a:t>Monthly Promotions by Chairmen</a:t>
            </a:r>
          </a:p>
          <a:p>
            <a:r>
              <a:rPr lang="en-US" sz="2800" dirty="0"/>
              <a:t>Program Information/Forms and Resources</a:t>
            </a:r>
          </a:p>
          <a:p>
            <a:r>
              <a:rPr lang="en-US" sz="2800" dirty="0"/>
              <a:t>Link to the Reporting Website</a:t>
            </a:r>
          </a:p>
        </p:txBody>
      </p:sp>
    </p:spTree>
    <p:extLst>
      <p:ext uri="{BB962C8B-B14F-4D97-AF65-F5344CB8AC3E}">
        <p14:creationId xmlns:p14="http://schemas.microsoft.com/office/powerpoint/2010/main" val="264509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r>
              <a:rPr lang="en-US" sz="4000" b="1" dirty="0"/>
              <a:t>National Website - MALTA</a:t>
            </a:r>
            <a:br>
              <a:rPr lang="en-US" sz="4000" b="1" dirty="0"/>
            </a:br>
            <a:r>
              <a:rPr lang="en-US" sz="4000" b="1" dirty="0"/>
              <a:t>   </a:t>
            </a:r>
            <a:r>
              <a:rPr lang="en-US" sz="4000" b="1" dirty="0">
                <a:hlinkClick r:id="rId2"/>
              </a:rPr>
              <a:t>www.vfwauxiliary.org</a:t>
            </a:r>
            <a:r>
              <a:rPr lang="en-US" sz="4000" b="1" dirty="0"/>
              <a:t>	</a:t>
            </a:r>
            <a:endParaRPr lang="en-US" dirty="0"/>
          </a:p>
        </p:txBody>
      </p:sp>
      <p:sp>
        <p:nvSpPr>
          <p:cNvPr id="3" name="Content Placeholder 2"/>
          <p:cNvSpPr>
            <a:spLocks noGrp="1"/>
          </p:cNvSpPr>
          <p:nvPr>
            <p:ph idx="1"/>
          </p:nvPr>
        </p:nvSpPr>
        <p:spPr>
          <a:xfrm>
            <a:off x="457200" y="2057400"/>
            <a:ext cx="8229600" cy="4068763"/>
          </a:xfrm>
        </p:spPr>
        <p:txBody>
          <a:bodyPr>
            <a:normAutofit fontScale="85000" lnSpcReduction="20000"/>
          </a:bodyPr>
          <a:lstStyle/>
          <a:p>
            <a:pPr>
              <a:buNone/>
            </a:pPr>
            <a:r>
              <a:rPr lang="en-US" b="1" dirty="0"/>
              <a:t>What can I find on this Website?</a:t>
            </a:r>
          </a:p>
          <a:p>
            <a:r>
              <a:rPr lang="en-US" dirty="0" smtClean="0"/>
              <a:t>Membership &amp; Donation Reports </a:t>
            </a:r>
            <a:r>
              <a:rPr lang="en-US" dirty="0"/>
              <a:t>(Requires login</a:t>
            </a:r>
            <a:r>
              <a:rPr lang="en-US" dirty="0" smtClean="0"/>
              <a:t>) </a:t>
            </a:r>
            <a:endParaRPr lang="en-US" dirty="0"/>
          </a:p>
          <a:p>
            <a:r>
              <a:rPr lang="en-US" dirty="0"/>
              <a:t>Installation Reports (Requires login)</a:t>
            </a:r>
          </a:p>
          <a:p>
            <a:r>
              <a:rPr lang="en-US" dirty="0"/>
              <a:t>National events (Does not require login)</a:t>
            </a:r>
          </a:p>
          <a:p>
            <a:r>
              <a:rPr lang="en-US" dirty="0"/>
              <a:t>National Program information ( Requires login)</a:t>
            </a:r>
          </a:p>
          <a:p>
            <a:r>
              <a:rPr lang="en-US" dirty="0"/>
              <a:t>Online Academy (Requires login)</a:t>
            </a:r>
          </a:p>
          <a:p>
            <a:pPr>
              <a:buNone/>
            </a:pPr>
            <a:r>
              <a:rPr lang="en-US" sz="2800" b="1" dirty="0"/>
              <a:t>     Important:  With MALTA you will activate your account which will provide you with your login.  You set your password and should it need to be reset, it can be done without calling National HQ.</a:t>
            </a:r>
          </a:p>
        </p:txBody>
      </p:sp>
    </p:spTree>
    <p:extLst>
      <p:ext uri="{BB962C8B-B14F-4D97-AF65-F5344CB8AC3E}">
        <p14:creationId xmlns:p14="http://schemas.microsoft.com/office/powerpoint/2010/main" val="4009654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a:bodyPr>
          <a:lstStyle/>
          <a:p>
            <a:r>
              <a:rPr lang="en-US" sz="4000" b="1" dirty="0"/>
              <a:t>Questions</a:t>
            </a:r>
            <a:endParaRPr lang="en-US" dirty="0"/>
          </a:p>
        </p:txBody>
      </p:sp>
      <p:pic>
        <p:nvPicPr>
          <p:cNvPr id="4" name="Picture 4" descr="C:\Users\Owner\AppData\Local\Microsoft\Windows\Temporary Internet Files\Content.IE5\GKMVTU0S\MC900434411[1].wmf"/>
          <p:cNvPicPr>
            <a:picLocks noGrp="1" noChangeAspect="1" noChangeArrowheads="1"/>
          </p:cNvPicPr>
          <p:nvPr>
            <p:ph idx="1"/>
          </p:nvPr>
        </p:nvPicPr>
        <p:blipFill>
          <a:blip r:embed="rId2" cstate="print"/>
          <a:srcRect/>
          <a:stretch>
            <a:fillRect/>
          </a:stretch>
        </p:blipFill>
        <p:spPr bwMode="auto">
          <a:xfrm>
            <a:off x="2667000" y="1905000"/>
            <a:ext cx="3581400" cy="4114800"/>
          </a:xfrm>
          <a:prstGeom prst="rect">
            <a:avLst/>
          </a:prstGeom>
          <a:noFill/>
        </p:spPr>
      </p:pic>
    </p:spTree>
    <p:extLst>
      <p:ext uri="{BB962C8B-B14F-4D97-AF65-F5344CB8AC3E}">
        <p14:creationId xmlns:p14="http://schemas.microsoft.com/office/powerpoint/2010/main" val="2224039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latin typeface="Arial" pitchFamily="34" charset="0"/>
                <a:cs typeface="Arial" pitchFamily="34" charset="0"/>
              </a:rPr>
              <a:t>Agenda</a:t>
            </a:r>
          </a:p>
        </p:txBody>
      </p:sp>
      <p:sp>
        <p:nvSpPr>
          <p:cNvPr id="3" name="Content Placeholder 2"/>
          <p:cNvSpPr>
            <a:spLocks noGrp="1"/>
          </p:cNvSpPr>
          <p:nvPr>
            <p:ph idx="1"/>
          </p:nvPr>
        </p:nvSpPr>
        <p:spPr>
          <a:xfrm>
            <a:off x="457200" y="1752600"/>
            <a:ext cx="8229600" cy="4830763"/>
          </a:xfrm>
        </p:spPr>
        <p:txBody>
          <a:bodyPr>
            <a:normAutofit/>
          </a:bodyPr>
          <a:lstStyle/>
          <a:p>
            <a:r>
              <a:rPr lang="en-US" dirty="0">
                <a:latin typeface="Arial" pitchFamily="34" charset="0"/>
                <a:cs typeface="Arial" pitchFamily="34" charset="0"/>
              </a:rPr>
              <a:t>General Duties of Secretary </a:t>
            </a:r>
          </a:p>
          <a:p>
            <a:r>
              <a:rPr lang="en-US" dirty="0">
                <a:latin typeface="Arial" pitchFamily="34" charset="0"/>
                <a:cs typeface="Arial" pitchFamily="34" charset="0"/>
              </a:rPr>
              <a:t>Most Commonly Seen Issues</a:t>
            </a:r>
          </a:p>
          <a:p>
            <a:r>
              <a:rPr lang="en-US" dirty="0">
                <a:latin typeface="Arial" pitchFamily="34" charset="0"/>
                <a:cs typeface="Arial" pitchFamily="34" charset="0"/>
              </a:rPr>
              <a:t>Standing Rules</a:t>
            </a:r>
          </a:p>
          <a:p>
            <a:r>
              <a:rPr lang="en-US" dirty="0">
                <a:latin typeface="Arial" pitchFamily="34" charset="0"/>
                <a:cs typeface="Arial" pitchFamily="34" charset="0"/>
              </a:rPr>
              <a:t>Change of Officer</a:t>
            </a:r>
          </a:p>
          <a:p>
            <a:r>
              <a:rPr lang="en-US" dirty="0">
                <a:latin typeface="Arial" pitchFamily="34" charset="0"/>
                <a:cs typeface="Arial" pitchFamily="34" charset="0"/>
              </a:rPr>
              <a:t>Department Website/National Website </a:t>
            </a:r>
          </a:p>
          <a:p>
            <a:r>
              <a:rPr lang="en-US" dirty="0">
                <a:latin typeface="Arial" pitchFamily="34" charset="0"/>
                <a:cs typeface="Arial" pitchFamily="34" charset="0"/>
              </a:rPr>
              <a:t>MALTA</a:t>
            </a:r>
          </a:p>
          <a:p>
            <a:r>
              <a:rPr lang="en-US" dirty="0">
                <a:latin typeface="Arial" pitchFamily="34" charset="0"/>
                <a:cs typeface="Arial" pitchFamily="34" charset="0"/>
              </a:rPr>
              <a:t>Membership Reporting</a:t>
            </a:r>
          </a:p>
          <a:p>
            <a:endParaRPr lang="en-US" dirty="0"/>
          </a:p>
        </p:txBody>
      </p:sp>
    </p:spTree>
    <p:extLst>
      <p:ext uri="{BB962C8B-B14F-4D97-AF65-F5344CB8AC3E}">
        <p14:creationId xmlns:p14="http://schemas.microsoft.com/office/powerpoint/2010/main" val="3628130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95400"/>
            <a:ext cx="8991600" cy="5181600"/>
          </a:xfrm>
        </p:spPr>
        <p:txBody>
          <a:bodyPr>
            <a:normAutofit fontScale="90000"/>
          </a:bodyPr>
          <a:lstStyle/>
          <a:p>
            <a:r>
              <a:rPr lang="en-US" dirty="0" smtClean="0">
                <a:latin typeface="Arial" pitchFamily="34" charset="0"/>
                <a:cs typeface="Arial" pitchFamily="34" charset="0"/>
              </a:rPr>
              <a:t>Well organized</a:t>
            </a:r>
            <a:br>
              <a:rPr lang="en-US" dirty="0" smtClean="0">
                <a:latin typeface="Arial" pitchFamily="34" charset="0"/>
                <a:cs typeface="Arial" pitchFamily="34" charset="0"/>
              </a:rPr>
            </a:br>
            <a:r>
              <a:rPr lang="en-US" dirty="0" smtClean="0">
                <a:latin typeface="Arial" pitchFamily="34" charset="0"/>
                <a:cs typeface="Arial" pitchFamily="34" charset="0"/>
              </a:rPr>
              <a:t/>
            </a:r>
            <a:br>
              <a:rPr lang="en-US" dirty="0" smtClean="0">
                <a:latin typeface="Arial" pitchFamily="34" charset="0"/>
                <a:cs typeface="Arial" pitchFamily="34" charset="0"/>
              </a:rPr>
            </a:br>
            <a:r>
              <a:rPr lang="en-US" sz="3600" b="1" dirty="0" smtClean="0">
                <a:latin typeface="Arial" pitchFamily="34" charset="0"/>
                <a:cs typeface="Arial" pitchFamily="34" charset="0"/>
              </a:rPr>
              <a:t>Good working knowledge of Organization</a:t>
            </a:r>
            <a:br>
              <a:rPr lang="en-US" sz="3600" b="1" dirty="0" smtClean="0">
                <a:latin typeface="Arial" pitchFamily="34" charset="0"/>
                <a:cs typeface="Arial" pitchFamily="34" charset="0"/>
              </a:rPr>
            </a:br>
            <a:r>
              <a:rPr lang="en-US" sz="3600" b="1" dirty="0" smtClean="0">
                <a:latin typeface="Arial" pitchFamily="34" charset="0"/>
                <a:cs typeface="Arial" pitchFamily="34" charset="0"/>
              </a:rPr>
              <a:t/>
            </a:r>
            <a:br>
              <a:rPr lang="en-US" sz="3600" b="1" dirty="0" smtClean="0">
                <a:latin typeface="Arial" pitchFamily="34" charset="0"/>
                <a:cs typeface="Arial" pitchFamily="34" charset="0"/>
              </a:rPr>
            </a:br>
            <a:r>
              <a:rPr lang="en-US" sz="3600" b="1" dirty="0" smtClean="0">
                <a:latin typeface="Arial" pitchFamily="34" charset="0"/>
                <a:cs typeface="Arial" pitchFamily="34" charset="0"/>
              </a:rPr>
              <a:t>Willing to work with members</a:t>
            </a:r>
            <a:br>
              <a:rPr lang="en-US" sz="3600" b="1" dirty="0" smtClean="0">
                <a:latin typeface="Arial" pitchFamily="34" charset="0"/>
                <a:cs typeface="Arial" pitchFamily="34" charset="0"/>
              </a:rPr>
            </a:br>
            <a:r>
              <a:rPr lang="en-US" sz="3600" b="1" dirty="0" smtClean="0">
                <a:latin typeface="Arial" pitchFamily="34" charset="0"/>
                <a:cs typeface="Arial" pitchFamily="34" charset="0"/>
              </a:rPr>
              <a:t/>
            </a:r>
            <a:br>
              <a:rPr lang="en-US" sz="3600" b="1" dirty="0" smtClean="0">
                <a:latin typeface="Arial" pitchFamily="34" charset="0"/>
                <a:cs typeface="Arial" pitchFamily="34" charset="0"/>
              </a:rPr>
            </a:br>
            <a:r>
              <a:rPr lang="en-US" sz="3600" b="1" dirty="0" smtClean="0">
                <a:latin typeface="Arial" pitchFamily="34" charset="0"/>
                <a:cs typeface="Arial" pitchFamily="34" charset="0"/>
              </a:rPr>
              <a:t>Helps the President stay on track during meeting</a:t>
            </a:r>
            <a:br>
              <a:rPr lang="en-US" sz="3600" b="1" dirty="0" smtClean="0">
                <a:latin typeface="Arial" pitchFamily="34" charset="0"/>
                <a:cs typeface="Arial" pitchFamily="34" charset="0"/>
              </a:rPr>
            </a:br>
            <a:r>
              <a:rPr lang="en-US" sz="3600" b="1" dirty="0" smtClean="0">
                <a:latin typeface="Arial" pitchFamily="34" charset="0"/>
                <a:cs typeface="Arial" pitchFamily="34" charset="0"/>
              </a:rPr>
              <a:t/>
            </a:r>
            <a:br>
              <a:rPr lang="en-US" sz="3600" b="1" dirty="0" smtClean="0">
                <a:latin typeface="Arial" pitchFamily="34" charset="0"/>
                <a:cs typeface="Arial" pitchFamily="34" charset="0"/>
              </a:rPr>
            </a:br>
            <a:r>
              <a:rPr lang="en-US" sz="3600" b="1" dirty="0" smtClean="0">
                <a:latin typeface="Arial" pitchFamily="34" charset="0"/>
                <a:cs typeface="Arial" pitchFamily="34" charset="0"/>
              </a:rPr>
              <a:t>Prepares Agenda</a:t>
            </a:r>
            <a:endParaRPr lang="en-US" b="1" dirty="0">
              <a:latin typeface="Arial" pitchFamily="34" charset="0"/>
              <a:cs typeface="Arial" pitchFamily="34" charset="0"/>
            </a:endParaRPr>
          </a:p>
        </p:txBody>
      </p:sp>
    </p:spTree>
    <p:extLst>
      <p:ext uri="{BB962C8B-B14F-4D97-AF65-F5344CB8AC3E}">
        <p14:creationId xmlns:p14="http://schemas.microsoft.com/office/powerpoint/2010/main" val="1662203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28600" y="1295400"/>
            <a:ext cx="8915400" cy="762000"/>
          </a:xfrm>
        </p:spPr>
        <p:txBody>
          <a:bodyPr>
            <a:noAutofit/>
          </a:bodyPr>
          <a:lstStyle/>
          <a:p>
            <a:r>
              <a:rPr lang="en-US" sz="2800" b="1" dirty="0" smtClean="0">
                <a:latin typeface="Arial" pitchFamily="34" charset="0"/>
                <a:cs typeface="Arial" pitchFamily="34" charset="0"/>
              </a:rPr>
              <a:t/>
            </a:r>
            <a:br>
              <a:rPr lang="en-US" sz="2800" b="1" dirty="0" smtClean="0">
                <a:latin typeface="Arial" pitchFamily="34" charset="0"/>
                <a:cs typeface="Arial" pitchFamily="34" charset="0"/>
              </a:rPr>
            </a:br>
            <a:r>
              <a:rPr lang="en-US" sz="2800" b="1" dirty="0" smtClean="0">
                <a:latin typeface="Arial" pitchFamily="34" charset="0"/>
                <a:cs typeface="Arial" pitchFamily="34" charset="0"/>
              </a:rPr>
              <a:t>Duties </a:t>
            </a:r>
            <a:r>
              <a:rPr lang="en-US" sz="2800" b="1" dirty="0">
                <a:latin typeface="Arial" pitchFamily="34" charset="0"/>
                <a:cs typeface="Arial" pitchFamily="34" charset="0"/>
              </a:rPr>
              <a:t>and Responsibilities</a:t>
            </a:r>
            <a:br>
              <a:rPr lang="en-US" sz="2800" b="1" dirty="0">
                <a:latin typeface="Arial" pitchFamily="34" charset="0"/>
                <a:cs typeface="Arial" pitchFamily="34" charset="0"/>
              </a:rPr>
            </a:br>
            <a:r>
              <a:rPr lang="en-US" sz="2800" b="1" dirty="0">
                <a:latin typeface="Arial" pitchFamily="34" charset="0"/>
                <a:cs typeface="Arial" pitchFamily="34" charset="0"/>
              </a:rPr>
              <a:t>      All Secretaries </a:t>
            </a:r>
            <a:br>
              <a:rPr lang="en-US" sz="2800" b="1" dirty="0">
                <a:latin typeface="Arial" pitchFamily="34" charset="0"/>
                <a:cs typeface="Arial" pitchFamily="34" charset="0"/>
              </a:rPr>
            </a:br>
            <a:r>
              <a:rPr lang="en-US" sz="2800" b="1" dirty="0" smtClean="0">
                <a:latin typeface="Arial" pitchFamily="34" charset="0"/>
                <a:cs typeface="Arial" pitchFamily="34" charset="0"/>
              </a:rPr>
              <a:t>See </a:t>
            </a:r>
            <a:r>
              <a:rPr lang="en-US" sz="2800" b="1" dirty="0">
                <a:latin typeface="Arial" pitchFamily="34" charset="0"/>
                <a:cs typeface="Arial" pitchFamily="34" charset="0"/>
              </a:rPr>
              <a:t>Section 812 National Bylaws – Page </a:t>
            </a:r>
            <a:r>
              <a:rPr lang="en-US" sz="2800" b="1" dirty="0" smtClean="0">
                <a:latin typeface="Arial" pitchFamily="34" charset="0"/>
                <a:cs typeface="Arial" pitchFamily="34" charset="0"/>
              </a:rPr>
              <a:t>77 &amp;</a:t>
            </a:r>
            <a:br>
              <a:rPr lang="en-US" sz="2800" b="1" dirty="0" smtClean="0">
                <a:latin typeface="Arial" pitchFamily="34" charset="0"/>
                <a:cs typeface="Arial" pitchFamily="34" charset="0"/>
              </a:rPr>
            </a:br>
            <a:r>
              <a:rPr lang="en-US" sz="2800" b="1" dirty="0" smtClean="0">
                <a:latin typeface="Arial" pitchFamily="34" charset="0"/>
                <a:cs typeface="Arial" pitchFamily="34" charset="0"/>
              </a:rPr>
              <a:t>Booklet of Instruction (Yellow Pages) Pgs11-15</a:t>
            </a:r>
            <a:endParaRPr lang="en-US" sz="2800" dirty="0">
              <a:latin typeface="Arial" pitchFamily="34" charset="0"/>
              <a:cs typeface="Arial" pitchFamily="34" charset="0"/>
            </a:endParaRPr>
          </a:p>
        </p:txBody>
      </p:sp>
      <p:sp>
        <p:nvSpPr>
          <p:cNvPr id="6" name="Subtitle 5"/>
          <p:cNvSpPr>
            <a:spLocks noGrp="1"/>
          </p:cNvSpPr>
          <p:nvPr>
            <p:ph type="subTitle" idx="1"/>
          </p:nvPr>
        </p:nvSpPr>
        <p:spPr>
          <a:xfrm>
            <a:off x="533400" y="2514600"/>
            <a:ext cx="8382000" cy="3733800"/>
          </a:xfrm>
        </p:spPr>
        <p:txBody>
          <a:bodyPr>
            <a:normAutofit fontScale="25000" lnSpcReduction="20000"/>
          </a:bodyPr>
          <a:lstStyle/>
          <a:p>
            <a:pPr algn="l"/>
            <a:endParaRPr lang="en-US" sz="6000" dirty="0">
              <a:solidFill>
                <a:schemeClr val="tx1"/>
              </a:solidFill>
              <a:latin typeface="Arial" pitchFamily="34" charset="0"/>
              <a:cs typeface="Arial" pitchFamily="34" charset="0"/>
            </a:endParaRPr>
          </a:p>
          <a:p>
            <a:pPr marL="457200" indent="-457200" algn="l">
              <a:buFont typeface="Arial" panose="020B0604020202020204" pitchFamily="34" charset="0"/>
              <a:buChar char="•"/>
            </a:pPr>
            <a:r>
              <a:rPr lang="en-US" sz="9600" dirty="0">
                <a:solidFill>
                  <a:schemeClr val="tx1"/>
                </a:solidFill>
                <a:latin typeface="Arial" pitchFamily="34" charset="0"/>
                <a:cs typeface="Arial" pitchFamily="34" charset="0"/>
              </a:rPr>
              <a:t>MALTA – If you have not already done so, activate your MALTA account at </a:t>
            </a:r>
            <a:r>
              <a:rPr lang="en-US" sz="9600" dirty="0">
                <a:solidFill>
                  <a:schemeClr val="tx1"/>
                </a:solidFill>
                <a:latin typeface="Arial" pitchFamily="34" charset="0"/>
                <a:cs typeface="Arial" pitchFamily="34" charset="0"/>
                <a:hlinkClick r:id="rId2"/>
              </a:rPr>
              <a:t>www.vfwauxiliary.org</a:t>
            </a:r>
            <a:r>
              <a:rPr lang="en-US" sz="9600" dirty="0">
                <a:solidFill>
                  <a:schemeClr val="tx1"/>
                </a:solidFill>
                <a:latin typeface="Arial" pitchFamily="34" charset="0"/>
                <a:cs typeface="Arial" pitchFamily="34" charset="0"/>
              </a:rPr>
              <a:t>.  </a:t>
            </a:r>
          </a:p>
          <a:p>
            <a:pPr marL="457200" indent="-457200" algn="l">
              <a:buFont typeface="Arial" panose="020B0604020202020204" pitchFamily="34" charset="0"/>
              <a:buChar char="•"/>
            </a:pPr>
            <a:r>
              <a:rPr lang="en-US" sz="9600" dirty="0">
                <a:solidFill>
                  <a:schemeClr val="tx1"/>
                </a:solidFill>
                <a:latin typeface="Arial" pitchFamily="34" charset="0"/>
                <a:cs typeface="Arial" pitchFamily="34" charset="0"/>
              </a:rPr>
              <a:t>Keep a record of all Minutes from Meetings</a:t>
            </a:r>
          </a:p>
          <a:p>
            <a:pPr marL="914400" lvl="1" indent="-457200" algn="l">
              <a:buFont typeface="Arial" panose="020B0604020202020204" pitchFamily="34" charset="0"/>
              <a:buChar char="•"/>
            </a:pPr>
            <a:r>
              <a:rPr lang="en-US" sz="9600" dirty="0">
                <a:solidFill>
                  <a:schemeClr val="tx1"/>
                </a:solidFill>
                <a:latin typeface="Arial" pitchFamily="34" charset="0"/>
                <a:cs typeface="Arial" pitchFamily="34" charset="0"/>
              </a:rPr>
              <a:t>Treasurer’s Report and audit report </a:t>
            </a:r>
            <a:r>
              <a:rPr lang="en-US" sz="9600" b="1" dirty="0">
                <a:solidFill>
                  <a:schemeClr val="tx1"/>
                </a:solidFill>
                <a:latin typeface="Arial" pitchFamily="34" charset="0"/>
                <a:cs typeface="Arial" pitchFamily="34" charset="0"/>
              </a:rPr>
              <a:t>must</a:t>
            </a:r>
            <a:r>
              <a:rPr lang="en-US" sz="9600" dirty="0">
                <a:solidFill>
                  <a:schemeClr val="tx1"/>
                </a:solidFill>
                <a:latin typeface="Arial" pitchFamily="34" charset="0"/>
                <a:cs typeface="Arial" pitchFamily="34" charset="0"/>
              </a:rPr>
              <a:t> be incorporated into the minutes</a:t>
            </a:r>
          </a:p>
          <a:p>
            <a:pPr marL="914400" lvl="1" indent="-457200" algn="l">
              <a:buFont typeface="Arial" panose="020B0604020202020204" pitchFamily="34" charset="0"/>
              <a:buChar char="•"/>
            </a:pPr>
            <a:r>
              <a:rPr lang="en-US" sz="9600" dirty="0">
                <a:solidFill>
                  <a:schemeClr val="tx1"/>
                </a:solidFill>
                <a:latin typeface="Arial" pitchFamily="34" charset="0"/>
                <a:cs typeface="Arial" pitchFamily="34" charset="0"/>
              </a:rPr>
              <a:t>Copy of President’s and Treasurer’s bonds shall be incorporated into the minutes each year</a:t>
            </a:r>
          </a:p>
          <a:p>
            <a:pPr marL="457200" indent="-457200" algn="l">
              <a:buFont typeface="Arial" panose="020B0604020202020204" pitchFamily="34" charset="0"/>
              <a:buChar char="•"/>
            </a:pPr>
            <a:r>
              <a:rPr lang="en-US" sz="9600" dirty="0">
                <a:solidFill>
                  <a:schemeClr val="tx1"/>
                </a:solidFill>
                <a:latin typeface="Arial" pitchFamily="34" charset="0"/>
                <a:cs typeface="Arial" pitchFamily="34" charset="0"/>
              </a:rPr>
              <a:t>Shall attend to all matters of correspondence under the direction of the President</a:t>
            </a:r>
          </a:p>
          <a:p>
            <a:endParaRPr lang="en-US" dirty="0"/>
          </a:p>
        </p:txBody>
      </p:sp>
    </p:spTree>
    <p:extLst>
      <p:ext uri="{BB962C8B-B14F-4D97-AF65-F5344CB8AC3E}">
        <p14:creationId xmlns:p14="http://schemas.microsoft.com/office/powerpoint/2010/main" val="3584712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066801"/>
            <a:ext cx="7772400" cy="761999"/>
          </a:xfrm>
        </p:spPr>
        <p:txBody>
          <a:bodyPr>
            <a:noAutofit/>
          </a:bodyPr>
          <a:lstStyle/>
          <a:p>
            <a:r>
              <a:rPr lang="en-US" sz="3200" b="1" dirty="0">
                <a:latin typeface="Arial" pitchFamily="34" charset="0"/>
                <a:cs typeface="Arial" pitchFamily="34" charset="0"/>
              </a:rPr>
              <a:t>Duties and Responsibilities</a:t>
            </a:r>
            <a:br>
              <a:rPr lang="en-US" sz="3200" b="1" dirty="0">
                <a:latin typeface="Arial" pitchFamily="34" charset="0"/>
                <a:cs typeface="Arial" pitchFamily="34" charset="0"/>
              </a:rPr>
            </a:br>
            <a:endParaRPr lang="en-US" sz="3200" dirty="0">
              <a:latin typeface="Arial" pitchFamily="34" charset="0"/>
              <a:cs typeface="Arial" pitchFamily="34" charset="0"/>
            </a:endParaRPr>
          </a:p>
        </p:txBody>
      </p:sp>
      <p:sp>
        <p:nvSpPr>
          <p:cNvPr id="6" name="Subtitle 5"/>
          <p:cNvSpPr>
            <a:spLocks noGrp="1"/>
          </p:cNvSpPr>
          <p:nvPr>
            <p:ph type="subTitle" idx="1"/>
          </p:nvPr>
        </p:nvSpPr>
        <p:spPr>
          <a:xfrm>
            <a:off x="533400" y="1600200"/>
            <a:ext cx="8382000" cy="4648200"/>
          </a:xfrm>
        </p:spPr>
        <p:txBody>
          <a:bodyPr>
            <a:normAutofit fontScale="85000" lnSpcReduction="10000"/>
          </a:bodyPr>
          <a:lstStyle/>
          <a:p>
            <a:pPr marL="457200" indent="-457200" algn="l">
              <a:buFont typeface="Arial" panose="020B0604020202020204" pitchFamily="34" charset="0"/>
              <a:buChar char="•"/>
            </a:pPr>
            <a:r>
              <a:rPr lang="en-US" dirty="0">
                <a:solidFill>
                  <a:schemeClr val="tx1"/>
                </a:solidFill>
                <a:latin typeface="Arial" pitchFamily="34" charset="0"/>
                <a:cs typeface="Arial" pitchFamily="34" charset="0"/>
              </a:rPr>
              <a:t>Immediately following Installation, input into MALTA elected and appointed  Officers; or submit the Installation Report to the Department Secretary prior to </a:t>
            </a:r>
            <a:r>
              <a:rPr lang="en-US" b="1" dirty="0">
                <a:solidFill>
                  <a:schemeClr val="tx1"/>
                </a:solidFill>
                <a:latin typeface="Arial" pitchFamily="34" charset="0"/>
                <a:cs typeface="Arial" pitchFamily="34" charset="0"/>
              </a:rPr>
              <a:t>June 30</a:t>
            </a:r>
            <a:r>
              <a:rPr lang="en-US" b="1" dirty="0" smtClean="0">
                <a:solidFill>
                  <a:schemeClr val="tx1"/>
                </a:solidFill>
                <a:latin typeface="Arial" pitchFamily="34" charset="0"/>
                <a:cs typeface="Arial" pitchFamily="34" charset="0"/>
              </a:rPr>
              <a:t>. </a:t>
            </a:r>
            <a:endParaRPr lang="en-US" dirty="0">
              <a:solidFill>
                <a:srgbClr val="FF0000"/>
              </a:solidFill>
              <a:latin typeface="Arial" pitchFamily="34" charset="0"/>
              <a:cs typeface="Arial" pitchFamily="34" charset="0"/>
            </a:endParaRPr>
          </a:p>
          <a:p>
            <a:pPr marL="457200" indent="-457200" algn="l">
              <a:buFont typeface="Arial" panose="020B0604020202020204" pitchFamily="34" charset="0"/>
              <a:buChar char="•"/>
            </a:pPr>
            <a:r>
              <a:rPr lang="en-US" dirty="0">
                <a:solidFill>
                  <a:schemeClr val="tx1"/>
                </a:solidFill>
                <a:latin typeface="Arial" pitchFamily="34" charset="0"/>
                <a:cs typeface="Arial" pitchFamily="34" charset="0"/>
              </a:rPr>
              <a:t>Transmit (mail or email) the names of the District Delegates to the District Secretary within thirty (30) days of election but </a:t>
            </a:r>
            <a:r>
              <a:rPr lang="en-US" b="1" dirty="0">
                <a:solidFill>
                  <a:schemeClr val="tx1"/>
                </a:solidFill>
                <a:latin typeface="Arial" pitchFamily="34" charset="0"/>
                <a:cs typeface="Arial" pitchFamily="34" charset="0"/>
              </a:rPr>
              <a:t>prior to </a:t>
            </a:r>
            <a:r>
              <a:rPr lang="en-US" dirty="0">
                <a:solidFill>
                  <a:schemeClr val="tx1"/>
                </a:solidFill>
                <a:latin typeface="Arial" pitchFamily="34" charset="0"/>
                <a:cs typeface="Arial" pitchFamily="34" charset="0"/>
              </a:rPr>
              <a:t>the District Meeting.</a:t>
            </a:r>
          </a:p>
          <a:p>
            <a:pPr marL="457200" indent="-457200" algn="l">
              <a:buFont typeface="Arial" panose="020B0604020202020204" pitchFamily="34" charset="0"/>
              <a:buChar char="•"/>
            </a:pPr>
            <a:r>
              <a:rPr lang="en-US" dirty="0">
                <a:solidFill>
                  <a:schemeClr val="tx1"/>
                </a:solidFill>
                <a:latin typeface="Arial" pitchFamily="34" charset="0"/>
                <a:cs typeface="Arial" pitchFamily="34" charset="0"/>
              </a:rPr>
              <a:t>Transmit (mail or email) the names of the Department Delegates to the Department </a:t>
            </a:r>
            <a:r>
              <a:rPr lang="en-US" dirty="0" smtClean="0">
                <a:solidFill>
                  <a:schemeClr val="tx1"/>
                </a:solidFill>
                <a:latin typeface="Arial" pitchFamily="34" charset="0"/>
                <a:cs typeface="Arial" pitchFamily="34" charset="0"/>
              </a:rPr>
              <a:t>Treasurer </a:t>
            </a:r>
            <a:r>
              <a:rPr lang="en-US" dirty="0">
                <a:solidFill>
                  <a:schemeClr val="tx1"/>
                </a:solidFill>
                <a:latin typeface="Arial" pitchFamily="34" charset="0"/>
                <a:cs typeface="Arial" pitchFamily="34" charset="0"/>
              </a:rPr>
              <a:t>within thirty (30) days of </a:t>
            </a:r>
            <a:r>
              <a:rPr lang="en-US" dirty="0" smtClean="0">
                <a:solidFill>
                  <a:schemeClr val="tx1"/>
                </a:solidFill>
                <a:latin typeface="Arial" pitchFamily="34" charset="0"/>
                <a:cs typeface="Arial" pitchFamily="34" charset="0"/>
              </a:rPr>
              <a:t>election with monies due  $5.00/member (not alternates)</a:t>
            </a:r>
            <a:endParaRPr lang="en-US" b="1" dirty="0">
              <a:solidFill>
                <a:schemeClr val="tx1"/>
              </a:solidFill>
              <a:latin typeface="Arial" pitchFamily="34" charset="0"/>
              <a:cs typeface="Arial" pitchFamily="34" charset="0"/>
            </a:endParaRPr>
          </a:p>
          <a:p>
            <a:pPr marL="457200" indent="-457200" algn="l">
              <a:buFont typeface="Arial" panose="020B0604020202020204" pitchFamily="34" charset="0"/>
              <a:buChar char="•"/>
            </a:pPr>
            <a:endParaRPr lang="en-US" dirty="0">
              <a:solidFill>
                <a:schemeClr val="tx1"/>
              </a:solidFill>
              <a:latin typeface="Arial" pitchFamily="34" charset="0"/>
              <a:cs typeface="Arial" pitchFamily="34" charset="0"/>
            </a:endParaRPr>
          </a:p>
          <a:p>
            <a:pPr marL="457200" indent="-457200" algn="l">
              <a:buFont typeface="Arial" panose="020B0604020202020204" pitchFamily="34" charset="0"/>
              <a:buChar char="•"/>
            </a:pPr>
            <a:endParaRPr lang="en-US" dirty="0">
              <a:solidFill>
                <a:schemeClr val="tx1"/>
              </a:solidFill>
              <a:latin typeface="Arial" pitchFamily="34" charset="0"/>
              <a:cs typeface="Arial" pitchFamily="34" charset="0"/>
            </a:endParaRPr>
          </a:p>
          <a:p>
            <a:endParaRPr lang="en-US" dirty="0"/>
          </a:p>
        </p:txBody>
      </p:sp>
    </p:spTree>
    <p:extLst>
      <p:ext uri="{BB962C8B-B14F-4D97-AF65-F5344CB8AC3E}">
        <p14:creationId xmlns:p14="http://schemas.microsoft.com/office/powerpoint/2010/main" val="1482221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066801"/>
            <a:ext cx="7772400" cy="914399"/>
          </a:xfrm>
        </p:spPr>
        <p:txBody>
          <a:bodyPr>
            <a:noAutofit/>
          </a:bodyPr>
          <a:lstStyle/>
          <a:p>
            <a:r>
              <a:rPr lang="en-US" sz="3200" b="1" dirty="0">
                <a:latin typeface="Arial" pitchFamily="34" charset="0"/>
                <a:cs typeface="Arial" pitchFamily="34" charset="0"/>
              </a:rPr>
              <a:t>Duties and Responsibilities</a:t>
            </a:r>
            <a:r>
              <a:rPr lang="en-US" sz="3200" b="1" dirty="0"/>
              <a:t/>
            </a:r>
            <a:br>
              <a:rPr lang="en-US" sz="3200" b="1" dirty="0"/>
            </a:br>
            <a:endParaRPr lang="en-US" sz="3200" dirty="0"/>
          </a:p>
        </p:txBody>
      </p:sp>
      <p:sp>
        <p:nvSpPr>
          <p:cNvPr id="6" name="Subtitle 5"/>
          <p:cNvSpPr>
            <a:spLocks noGrp="1"/>
          </p:cNvSpPr>
          <p:nvPr>
            <p:ph type="subTitle" idx="1"/>
          </p:nvPr>
        </p:nvSpPr>
        <p:spPr>
          <a:xfrm>
            <a:off x="533400" y="1828800"/>
            <a:ext cx="8382000" cy="4419600"/>
          </a:xfrm>
        </p:spPr>
        <p:txBody>
          <a:bodyPr>
            <a:normAutofit/>
          </a:bodyPr>
          <a:lstStyle/>
          <a:p>
            <a:pPr marL="457200" indent="-457200" algn="l">
              <a:buFont typeface="Arial" panose="020B0604020202020204" pitchFamily="34" charset="0"/>
              <a:buChar char="•"/>
            </a:pPr>
            <a:r>
              <a:rPr lang="en-US" sz="2800" dirty="0">
                <a:solidFill>
                  <a:schemeClr val="tx1"/>
                </a:solidFill>
                <a:latin typeface="Arial" pitchFamily="34" charset="0"/>
                <a:cs typeface="Arial" pitchFamily="34" charset="0"/>
              </a:rPr>
              <a:t>Input into MALTA the membership ID of the National Delegates and Alternates or submit to the Department Secretary </a:t>
            </a:r>
            <a:r>
              <a:rPr lang="en-US" sz="2800" dirty="0" smtClean="0">
                <a:solidFill>
                  <a:schemeClr val="tx1"/>
                </a:solidFill>
                <a:latin typeface="Arial" pitchFamily="34" charset="0"/>
                <a:cs typeface="Arial" pitchFamily="34" charset="0"/>
              </a:rPr>
              <a:t>within </a:t>
            </a:r>
            <a:r>
              <a:rPr lang="en-US" sz="2800" dirty="0">
                <a:solidFill>
                  <a:schemeClr val="tx1"/>
                </a:solidFill>
                <a:latin typeface="Arial" pitchFamily="34" charset="0"/>
                <a:cs typeface="Arial" pitchFamily="34" charset="0"/>
              </a:rPr>
              <a:t>thirty (30) days of election but prior to </a:t>
            </a:r>
            <a:r>
              <a:rPr lang="en-US" sz="2800" b="1" dirty="0">
                <a:solidFill>
                  <a:schemeClr val="tx1"/>
                </a:solidFill>
                <a:latin typeface="Arial" pitchFamily="34" charset="0"/>
                <a:cs typeface="Arial" pitchFamily="34" charset="0"/>
              </a:rPr>
              <a:t>May 31</a:t>
            </a:r>
            <a:r>
              <a:rPr lang="en-US" sz="2800" b="1" baseline="30000" dirty="0">
                <a:solidFill>
                  <a:schemeClr val="tx1"/>
                </a:solidFill>
                <a:latin typeface="Arial" pitchFamily="34" charset="0"/>
                <a:cs typeface="Arial" pitchFamily="34" charset="0"/>
              </a:rPr>
              <a:t>st</a:t>
            </a:r>
            <a:r>
              <a:rPr lang="en-US" sz="2800" b="1" dirty="0" smtClean="0">
                <a:solidFill>
                  <a:schemeClr val="tx1"/>
                </a:solidFill>
                <a:latin typeface="Arial" pitchFamily="34" charset="0"/>
                <a:cs typeface="Arial" pitchFamily="34" charset="0"/>
              </a:rPr>
              <a:t>. 1 for every 50 members</a:t>
            </a:r>
            <a:endParaRPr lang="en-US" sz="2800" b="1" dirty="0">
              <a:solidFill>
                <a:schemeClr val="tx1"/>
              </a:solidFill>
              <a:latin typeface="Arial" pitchFamily="34" charset="0"/>
              <a:cs typeface="Arial" pitchFamily="34" charset="0"/>
            </a:endParaRPr>
          </a:p>
          <a:p>
            <a:pPr marL="457200" indent="-457200" algn="l">
              <a:buFont typeface="Arial" panose="020B0604020202020204" pitchFamily="34" charset="0"/>
              <a:buChar char="•"/>
            </a:pPr>
            <a:r>
              <a:rPr lang="en-US" sz="2800" dirty="0">
                <a:solidFill>
                  <a:schemeClr val="tx1"/>
                </a:solidFill>
                <a:latin typeface="Arial" pitchFamily="34" charset="0"/>
                <a:cs typeface="Arial" pitchFamily="34" charset="0"/>
              </a:rPr>
              <a:t>Shall transfer to your successor, without delay, all papers, books and other property of the Auxiliary in your possession</a:t>
            </a:r>
          </a:p>
          <a:p>
            <a:pPr marL="457200" indent="-457200" algn="l">
              <a:buFont typeface="Arial" panose="020B0604020202020204" pitchFamily="34" charset="0"/>
              <a:buChar char="•"/>
            </a:pPr>
            <a:endParaRPr lang="en-US" b="1" dirty="0">
              <a:solidFill>
                <a:schemeClr val="tx1"/>
              </a:solidFill>
              <a:latin typeface="Arial" pitchFamily="34" charset="0"/>
              <a:cs typeface="Arial" pitchFamily="34" charset="0"/>
            </a:endParaRPr>
          </a:p>
          <a:p>
            <a:endParaRPr lang="en-US" dirty="0"/>
          </a:p>
        </p:txBody>
      </p:sp>
    </p:spTree>
    <p:extLst>
      <p:ext uri="{BB962C8B-B14F-4D97-AF65-F5344CB8AC3E}">
        <p14:creationId xmlns:p14="http://schemas.microsoft.com/office/powerpoint/2010/main" val="2783239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14400"/>
            <a:ext cx="8229600" cy="990600"/>
          </a:xfrm>
        </p:spPr>
        <p:txBody>
          <a:bodyPr>
            <a:normAutofit fontScale="90000"/>
          </a:bodyPr>
          <a:lstStyle/>
          <a:p>
            <a:r>
              <a:rPr lang="en-US" b="1" dirty="0"/>
              <a:t/>
            </a:r>
            <a:br>
              <a:rPr lang="en-US" b="1" dirty="0"/>
            </a:br>
            <a:r>
              <a:rPr lang="en-US" b="1" dirty="0"/>
              <a:t>Changing Auxiliary/District Officers</a:t>
            </a:r>
            <a:r>
              <a:rPr lang="en-US" dirty="0"/>
              <a:t/>
            </a:r>
            <a:br>
              <a:rPr lang="en-US" dirty="0"/>
            </a:br>
            <a:endParaRPr lang="en-US" dirty="0"/>
          </a:p>
        </p:txBody>
      </p:sp>
      <p:sp>
        <p:nvSpPr>
          <p:cNvPr id="3" name="Content Placeholder 2"/>
          <p:cNvSpPr>
            <a:spLocks noGrp="1"/>
          </p:cNvSpPr>
          <p:nvPr>
            <p:ph idx="1"/>
          </p:nvPr>
        </p:nvSpPr>
        <p:spPr>
          <a:xfrm>
            <a:off x="457200" y="1752600"/>
            <a:ext cx="8229600" cy="4648200"/>
          </a:xfrm>
        </p:spPr>
        <p:txBody>
          <a:bodyPr>
            <a:noAutofit/>
          </a:bodyPr>
          <a:lstStyle/>
          <a:p>
            <a:r>
              <a:rPr lang="en-US" sz="2400" dirty="0"/>
              <a:t>All changes in Officers </a:t>
            </a:r>
            <a:r>
              <a:rPr lang="en-US" sz="2400" b="1" dirty="0"/>
              <a:t>must </a:t>
            </a:r>
            <a:r>
              <a:rPr lang="en-US" sz="2400" dirty="0"/>
              <a:t>be done by the Department Secretary once the Installation Report has been entered by the Auxiliary/District Secretary.</a:t>
            </a:r>
          </a:p>
          <a:p>
            <a:pPr lvl="0"/>
            <a:r>
              <a:rPr lang="en-US" sz="2400" b="1" dirty="0"/>
              <a:t>You MUST enter on Installation Report </a:t>
            </a:r>
            <a:endParaRPr lang="en-US" sz="2400" dirty="0"/>
          </a:p>
          <a:p>
            <a:pPr marL="0" indent="0">
              <a:buNone/>
            </a:pPr>
            <a:r>
              <a:rPr lang="en-US" sz="2400" b="1" dirty="0" smtClean="0"/>
              <a:t>      President</a:t>
            </a:r>
            <a:r>
              <a:rPr lang="en-US" sz="2400" b="1" dirty="0"/>
              <a:t>, </a:t>
            </a:r>
            <a:r>
              <a:rPr lang="en-US" sz="2400" b="1" dirty="0" smtClean="0"/>
              <a:t>Sr. Vice, Jr. Vice, </a:t>
            </a:r>
            <a:r>
              <a:rPr lang="en-US" sz="2400" b="1" dirty="0"/>
              <a:t>Secretary, Treasure and ALL 3  </a:t>
            </a:r>
            <a:r>
              <a:rPr lang="en-US" sz="2400" b="1" dirty="0" smtClean="0"/>
              <a:t>       	Trustees. You are able to enter all your other officers too</a:t>
            </a:r>
            <a:endParaRPr lang="en-US" sz="2400" dirty="0"/>
          </a:p>
          <a:p>
            <a:r>
              <a:rPr lang="en-US" sz="2400" dirty="0"/>
              <a:t>IF you have changes of Officers during the year, send email to Department Secretary with Officer changing to include name of new Officer, Member ID, and Title of Officer.  </a:t>
            </a:r>
            <a:r>
              <a:rPr lang="en-US" sz="2400" b="1" dirty="0" smtClean="0"/>
              <a:t>Do Not Send To National! </a:t>
            </a:r>
            <a:r>
              <a:rPr lang="en-US" sz="2400" b="1" dirty="0" smtClean="0"/>
              <a:t>  </a:t>
            </a:r>
            <a:r>
              <a:rPr lang="en-US" sz="2400" b="1" dirty="0" smtClean="0">
                <a:solidFill>
                  <a:srgbClr val="FF0000"/>
                </a:solidFill>
              </a:rPr>
              <a:t>Only National can change the Treasurer</a:t>
            </a:r>
            <a:endParaRPr lang="en-US" sz="2400" b="1" dirty="0">
              <a:solidFill>
                <a:srgbClr val="FF0000"/>
              </a:solidFill>
            </a:endParaRPr>
          </a:p>
        </p:txBody>
      </p:sp>
    </p:spTree>
    <p:extLst>
      <p:ext uri="{BB962C8B-B14F-4D97-AF65-F5344CB8AC3E}">
        <p14:creationId xmlns:p14="http://schemas.microsoft.com/office/powerpoint/2010/main" val="1650539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990600"/>
          </a:xfrm>
        </p:spPr>
        <p:txBody>
          <a:bodyPr>
            <a:normAutofit fontScale="90000"/>
          </a:bodyPr>
          <a:lstStyle/>
          <a:p>
            <a:r>
              <a:rPr lang="en-US" b="1" dirty="0"/>
              <a:t/>
            </a:r>
            <a:br>
              <a:rPr lang="en-US" b="1" dirty="0"/>
            </a:br>
            <a:r>
              <a:rPr lang="en-US" b="1" dirty="0"/>
              <a:t>Changing Auxiliary/District Officers</a:t>
            </a:r>
            <a:r>
              <a:rPr lang="en-US" dirty="0"/>
              <a:t/>
            </a:r>
            <a:br>
              <a:rPr lang="en-US" dirty="0"/>
            </a:br>
            <a:endParaRPr lang="en-US" dirty="0"/>
          </a:p>
        </p:txBody>
      </p:sp>
      <p:sp>
        <p:nvSpPr>
          <p:cNvPr id="3" name="Content Placeholder 2"/>
          <p:cNvSpPr>
            <a:spLocks noGrp="1"/>
          </p:cNvSpPr>
          <p:nvPr>
            <p:ph idx="1"/>
          </p:nvPr>
        </p:nvSpPr>
        <p:spPr>
          <a:xfrm>
            <a:off x="457200" y="2209800"/>
            <a:ext cx="8229600" cy="3916363"/>
          </a:xfrm>
        </p:spPr>
        <p:txBody>
          <a:bodyPr>
            <a:normAutofit/>
          </a:bodyPr>
          <a:lstStyle/>
          <a:p>
            <a:r>
              <a:rPr lang="en-US" sz="2400" dirty="0"/>
              <a:t>It is imperative that the Department be notified immediately on changes to the President, Secretary or Treasurer.</a:t>
            </a:r>
          </a:p>
          <a:p>
            <a:r>
              <a:rPr lang="en-US" sz="2400" dirty="0"/>
              <a:t>Changes in President, Secretary or Treasurer will be reflected on the Directory Changes which are available behind the login on our Department website. </a:t>
            </a:r>
          </a:p>
          <a:p>
            <a:r>
              <a:rPr lang="en-US" sz="2400" dirty="0"/>
              <a:t>Changes in the President, Secretary or Treasurer trigger changes on MALTA so that new Officer has ability to perform their duties.</a:t>
            </a:r>
          </a:p>
        </p:txBody>
      </p:sp>
    </p:spTree>
    <p:extLst>
      <p:ext uri="{BB962C8B-B14F-4D97-AF65-F5344CB8AC3E}">
        <p14:creationId xmlns:p14="http://schemas.microsoft.com/office/powerpoint/2010/main" val="1728877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229600" cy="914400"/>
          </a:xfrm>
        </p:spPr>
        <p:txBody>
          <a:bodyPr>
            <a:normAutofit fontScale="90000"/>
          </a:bodyPr>
          <a:lstStyle/>
          <a:p>
            <a:r>
              <a:rPr lang="en-US" b="1" dirty="0"/>
              <a:t/>
            </a:r>
            <a:br>
              <a:rPr lang="en-US" b="1" dirty="0"/>
            </a:br>
            <a:r>
              <a:rPr lang="en-US" b="1" dirty="0"/>
              <a:t>Most Common Issues</a:t>
            </a:r>
            <a:endParaRPr lang="en-US" dirty="0"/>
          </a:p>
        </p:txBody>
      </p:sp>
      <p:sp>
        <p:nvSpPr>
          <p:cNvPr id="3" name="Content Placeholder 2"/>
          <p:cNvSpPr>
            <a:spLocks noGrp="1"/>
          </p:cNvSpPr>
          <p:nvPr>
            <p:ph idx="1"/>
          </p:nvPr>
        </p:nvSpPr>
        <p:spPr>
          <a:xfrm>
            <a:off x="457200" y="1828800"/>
            <a:ext cx="8229600" cy="4297363"/>
          </a:xfrm>
        </p:spPr>
        <p:txBody>
          <a:bodyPr>
            <a:normAutofit lnSpcReduction="10000"/>
          </a:bodyPr>
          <a:lstStyle/>
          <a:p>
            <a:r>
              <a:rPr lang="en-US" sz="2400" dirty="0" smtClean="0"/>
              <a:t>Trustee resigns during the year - you elect the Trustee for the vacant position – no one moves</a:t>
            </a:r>
          </a:p>
          <a:p>
            <a:r>
              <a:rPr lang="en-US" sz="2400" dirty="0" smtClean="0"/>
              <a:t>Election of Trustees in April – All Trustees move up one and you elect one Trustee – Trustee #3</a:t>
            </a:r>
          </a:p>
          <a:p>
            <a:r>
              <a:rPr lang="en-US" sz="2400" dirty="0" smtClean="0"/>
              <a:t>Nominations </a:t>
            </a:r>
            <a:r>
              <a:rPr lang="en-US" sz="2400" dirty="0"/>
              <a:t>and Elections are held at the same meeting in April.  We DO NOT nominate in March and elect in April.</a:t>
            </a:r>
          </a:p>
          <a:p>
            <a:r>
              <a:rPr lang="en-US" sz="2400" dirty="0"/>
              <a:t>Delegates – The Department of Florida VFW Auxiliary has its own Bylaws, therefore, delegates to Department Convention are based on one for every </a:t>
            </a:r>
            <a:r>
              <a:rPr lang="en-US" sz="2400" b="1" dirty="0"/>
              <a:t>15 </a:t>
            </a:r>
            <a:r>
              <a:rPr lang="en-US" sz="2400" dirty="0"/>
              <a:t>members not every 30 members</a:t>
            </a:r>
            <a:r>
              <a:rPr lang="en-US" sz="2400" dirty="0" smtClean="0"/>
              <a:t>.</a:t>
            </a:r>
          </a:p>
          <a:p>
            <a:r>
              <a:rPr lang="en-US" sz="2400" dirty="0" smtClean="0"/>
              <a:t>Standing Rules</a:t>
            </a:r>
            <a:endParaRPr lang="en-US" sz="2400" dirty="0"/>
          </a:p>
          <a:p>
            <a:endParaRPr lang="en-US" sz="2400" dirty="0"/>
          </a:p>
        </p:txBody>
      </p:sp>
    </p:spTree>
    <p:extLst>
      <p:ext uri="{BB962C8B-B14F-4D97-AF65-F5344CB8AC3E}">
        <p14:creationId xmlns:p14="http://schemas.microsoft.com/office/powerpoint/2010/main" val="917968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4752</TotalTime>
  <Words>587</Words>
  <Application>Microsoft Office PowerPoint</Application>
  <PresentationFormat>On-screen Show (4:3)</PresentationFormat>
  <Paragraphs>65</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Custom Design</vt:lpstr>
      <vt:lpstr>Secretary’s Workshop August 11, 2023</vt:lpstr>
      <vt:lpstr>Agenda</vt:lpstr>
      <vt:lpstr>Well organized  Good working knowledge of Organization  Willing to work with members  Helps the President stay on track during meeting  Prepares Agenda</vt:lpstr>
      <vt:lpstr> Duties and Responsibilities       All Secretaries  See Section 812 National Bylaws – Page 77 &amp; Booklet of Instruction (Yellow Pages) Pgs11-15</vt:lpstr>
      <vt:lpstr>Duties and Responsibilities </vt:lpstr>
      <vt:lpstr>Duties and Responsibilities </vt:lpstr>
      <vt:lpstr> Changing Auxiliary/District Officers </vt:lpstr>
      <vt:lpstr> Changing Auxiliary/District Officers </vt:lpstr>
      <vt:lpstr> Most Common Issues</vt:lpstr>
      <vt:lpstr>Department Website     www.vfwauxfl.org  </vt:lpstr>
      <vt:lpstr>National Website - MALTA    www.vfwauxiliary.org </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Cara Day</dc:creator>
  <cp:lastModifiedBy>Debbie's Laptop</cp:lastModifiedBy>
  <cp:revision>185</cp:revision>
  <cp:lastPrinted>2021-08-18T13:00:28Z</cp:lastPrinted>
  <dcterms:created xsi:type="dcterms:W3CDTF">2014-03-11T21:22:57Z</dcterms:created>
  <dcterms:modified xsi:type="dcterms:W3CDTF">2023-08-12T11:58:03Z</dcterms:modified>
</cp:coreProperties>
</file>